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72" r:id="rId5"/>
    <p:sldId id="259" r:id="rId6"/>
    <p:sldId id="261" r:id="rId7"/>
    <p:sldId id="27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B2C280-BA18-4BDE-B343-CA05B2DF94A6}" v="116" dt="2024-11-13T18:00:55.0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44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Brandt" userId="e91c9f4b8d301d05" providerId="LiveId" clId="{64B2C280-BA18-4BDE-B343-CA05B2DF94A6}"/>
    <pc:docChg chg="undo custSel addSld delSld modSld sldOrd">
      <pc:chgData name="Amanda Brandt" userId="e91c9f4b8d301d05" providerId="LiveId" clId="{64B2C280-BA18-4BDE-B343-CA05B2DF94A6}" dt="2024-11-13T19:48:27.820" v="840" actId="47"/>
      <pc:docMkLst>
        <pc:docMk/>
      </pc:docMkLst>
      <pc:sldChg chg="modSp mod">
        <pc:chgData name="Amanda Brandt" userId="e91c9f4b8d301d05" providerId="LiveId" clId="{64B2C280-BA18-4BDE-B343-CA05B2DF94A6}" dt="2024-11-13T15:38:51.919" v="112" actId="6549"/>
        <pc:sldMkLst>
          <pc:docMk/>
          <pc:sldMk cId="312097318" sldId="256"/>
        </pc:sldMkLst>
        <pc:spChg chg="mod">
          <ac:chgData name="Amanda Brandt" userId="e91c9f4b8d301d05" providerId="LiveId" clId="{64B2C280-BA18-4BDE-B343-CA05B2DF94A6}" dt="2024-11-13T15:38:51.919" v="112" actId="6549"/>
          <ac:spMkLst>
            <pc:docMk/>
            <pc:sldMk cId="312097318" sldId="256"/>
            <ac:spMk id="3" creationId="{41BEDBF4-38A7-AACF-D35D-828D4C7DC56F}"/>
          </ac:spMkLst>
        </pc:spChg>
      </pc:sldChg>
      <pc:sldChg chg="modSp mod">
        <pc:chgData name="Amanda Brandt" userId="e91c9f4b8d301d05" providerId="LiveId" clId="{64B2C280-BA18-4BDE-B343-CA05B2DF94A6}" dt="2024-11-13T17:36:36.631" v="192"/>
        <pc:sldMkLst>
          <pc:docMk/>
          <pc:sldMk cId="3446215508" sldId="257"/>
        </pc:sldMkLst>
        <pc:spChg chg="mod">
          <ac:chgData name="Amanda Brandt" userId="e91c9f4b8d301d05" providerId="LiveId" clId="{64B2C280-BA18-4BDE-B343-CA05B2DF94A6}" dt="2024-11-13T17:36:36.631" v="192"/>
          <ac:spMkLst>
            <pc:docMk/>
            <pc:sldMk cId="3446215508" sldId="257"/>
            <ac:spMk id="6" creationId="{438DA906-E927-D087-7B6F-1053B44C6DF6}"/>
          </ac:spMkLst>
        </pc:spChg>
      </pc:sldChg>
      <pc:sldChg chg="addSp delSp modSp mod">
        <pc:chgData name="Amanda Brandt" userId="e91c9f4b8d301d05" providerId="LiveId" clId="{64B2C280-BA18-4BDE-B343-CA05B2DF94A6}" dt="2024-11-13T19:16:36.540" v="831" actId="113"/>
        <pc:sldMkLst>
          <pc:docMk/>
          <pc:sldMk cId="4083317102" sldId="259"/>
        </pc:sldMkLst>
        <pc:spChg chg="add">
          <ac:chgData name="Amanda Brandt" userId="e91c9f4b8d301d05" providerId="LiveId" clId="{64B2C280-BA18-4BDE-B343-CA05B2DF94A6}" dt="2024-11-13T17:59:54.873" v="754"/>
          <ac:spMkLst>
            <pc:docMk/>
            <pc:sldMk cId="4083317102" sldId="259"/>
            <ac:spMk id="3" creationId="{4D6155CF-5A7F-8A17-DC74-6E3125D611F5}"/>
          </ac:spMkLst>
        </pc:spChg>
        <pc:spChg chg="mod">
          <ac:chgData name="Amanda Brandt" userId="e91c9f4b8d301d05" providerId="LiveId" clId="{64B2C280-BA18-4BDE-B343-CA05B2DF94A6}" dt="2024-11-13T18:00:12.988" v="756" actId="6549"/>
          <ac:spMkLst>
            <pc:docMk/>
            <pc:sldMk cId="4083317102" sldId="259"/>
            <ac:spMk id="5" creationId="{7C6AF4BB-9483-CD1B-D81F-1BE27E3B65AF}"/>
          </ac:spMkLst>
        </pc:spChg>
        <pc:spChg chg="add del">
          <ac:chgData name="Amanda Brandt" userId="e91c9f4b8d301d05" providerId="LiveId" clId="{64B2C280-BA18-4BDE-B343-CA05B2DF94A6}" dt="2024-11-13T18:00:32.489" v="761" actId="22"/>
          <ac:spMkLst>
            <pc:docMk/>
            <pc:sldMk cId="4083317102" sldId="259"/>
            <ac:spMk id="7" creationId="{673E2EBE-9E75-488E-20CB-A94A3D400358}"/>
          </ac:spMkLst>
        </pc:spChg>
        <pc:spChg chg="add mod">
          <ac:chgData name="Amanda Brandt" userId="e91c9f4b8d301d05" providerId="LiveId" clId="{64B2C280-BA18-4BDE-B343-CA05B2DF94A6}" dt="2024-11-13T19:16:36.540" v="831" actId="113"/>
          <ac:spMkLst>
            <pc:docMk/>
            <pc:sldMk cId="4083317102" sldId="259"/>
            <ac:spMk id="8" creationId="{17C39551-BAE5-9AD2-D363-E2F91E4B8D76}"/>
          </ac:spMkLst>
        </pc:spChg>
        <pc:picChg chg="mod">
          <ac:chgData name="Amanda Brandt" userId="e91c9f4b8d301d05" providerId="LiveId" clId="{64B2C280-BA18-4BDE-B343-CA05B2DF94A6}" dt="2024-11-13T18:03:03.799" v="818" actId="1076"/>
          <ac:picMkLst>
            <pc:docMk/>
            <pc:sldMk cId="4083317102" sldId="259"/>
            <ac:picMk id="6" creationId="{151758EE-624B-88F6-F88D-860BF9F34821}"/>
          </ac:picMkLst>
        </pc:picChg>
      </pc:sldChg>
      <pc:sldChg chg="addSp modSp mod">
        <pc:chgData name="Amanda Brandt" userId="e91c9f4b8d301d05" providerId="LiveId" clId="{64B2C280-BA18-4BDE-B343-CA05B2DF94A6}" dt="2024-11-13T17:52:07.120" v="653" actId="27636"/>
        <pc:sldMkLst>
          <pc:docMk/>
          <pc:sldMk cId="2693888481" sldId="260"/>
        </pc:sldMkLst>
        <pc:spChg chg="mod">
          <ac:chgData name="Amanda Brandt" userId="e91c9f4b8d301d05" providerId="LiveId" clId="{64B2C280-BA18-4BDE-B343-CA05B2DF94A6}" dt="2024-11-13T17:52:07.120" v="653" actId="27636"/>
          <ac:spMkLst>
            <pc:docMk/>
            <pc:sldMk cId="2693888481" sldId="260"/>
            <ac:spMk id="2" creationId="{27B939E7-590A-CDA0-82C5-4DCBA67EE2A8}"/>
          </ac:spMkLst>
        </pc:spChg>
        <pc:spChg chg="mod">
          <ac:chgData name="Amanda Brandt" userId="e91c9f4b8d301d05" providerId="LiveId" clId="{64B2C280-BA18-4BDE-B343-CA05B2DF94A6}" dt="2024-11-13T17:37:38.341" v="193" actId="6549"/>
          <ac:spMkLst>
            <pc:docMk/>
            <pc:sldMk cId="2693888481" sldId="260"/>
            <ac:spMk id="3" creationId="{8C93425D-053E-EB27-AD20-CB0B097747F8}"/>
          </ac:spMkLst>
        </pc:spChg>
        <pc:spChg chg="add mod">
          <ac:chgData name="Amanda Brandt" userId="e91c9f4b8d301d05" providerId="LiveId" clId="{64B2C280-BA18-4BDE-B343-CA05B2DF94A6}" dt="2024-11-13T17:44:46.296" v="297" actId="1076"/>
          <ac:spMkLst>
            <pc:docMk/>
            <pc:sldMk cId="2693888481" sldId="260"/>
            <ac:spMk id="6" creationId="{2E29FB74-DDD9-875B-0A0F-F06A1E7F4865}"/>
          </ac:spMkLst>
        </pc:spChg>
      </pc:sldChg>
      <pc:sldChg chg="addSp delSp modSp mod">
        <pc:chgData name="Amanda Brandt" userId="e91c9f4b8d301d05" providerId="LiveId" clId="{64B2C280-BA18-4BDE-B343-CA05B2DF94A6}" dt="2024-11-13T17:50:54.540" v="602" actId="1076"/>
        <pc:sldMkLst>
          <pc:docMk/>
          <pc:sldMk cId="2104438198" sldId="261"/>
        </pc:sldMkLst>
        <pc:spChg chg="mod">
          <ac:chgData name="Amanda Brandt" userId="e91c9f4b8d301d05" providerId="LiveId" clId="{64B2C280-BA18-4BDE-B343-CA05B2DF94A6}" dt="2024-11-13T17:47:09.887" v="493" actId="14100"/>
          <ac:spMkLst>
            <pc:docMk/>
            <pc:sldMk cId="2104438198" sldId="261"/>
            <ac:spMk id="2" creationId="{856F6D87-57E4-3EA6-9E14-C1DE7B42693D}"/>
          </ac:spMkLst>
        </pc:spChg>
        <pc:spChg chg="add mod">
          <ac:chgData name="Amanda Brandt" userId="e91c9f4b8d301d05" providerId="LiveId" clId="{64B2C280-BA18-4BDE-B343-CA05B2DF94A6}" dt="2024-11-13T17:50:47.181" v="601" actId="1076"/>
          <ac:spMkLst>
            <pc:docMk/>
            <pc:sldMk cId="2104438198" sldId="261"/>
            <ac:spMk id="3" creationId="{25A9C8EB-3F5A-FDD3-3362-0BF453F1A400}"/>
          </ac:spMkLst>
        </pc:spChg>
        <pc:graphicFrameChg chg="del mod">
          <ac:chgData name="Amanda Brandt" userId="e91c9f4b8d301d05" providerId="LiveId" clId="{64B2C280-BA18-4BDE-B343-CA05B2DF94A6}" dt="2024-11-13T17:46:39.967" v="484" actId="478"/>
          <ac:graphicFrameMkLst>
            <pc:docMk/>
            <pc:sldMk cId="2104438198" sldId="261"/>
            <ac:graphicFrameMk id="9" creationId="{38D5C165-2037-E374-C4BE-A8DD39AE8399}"/>
          </ac:graphicFrameMkLst>
        </pc:graphicFrameChg>
        <pc:picChg chg="mod">
          <ac:chgData name="Amanda Brandt" userId="e91c9f4b8d301d05" providerId="LiveId" clId="{64B2C280-BA18-4BDE-B343-CA05B2DF94A6}" dt="2024-11-13T17:50:54.540" v="602" actId="1076"/>
          <ac:picMkLst>
            <pc:docMk/>
            <pc:sldMk cId="2104438198" sldId="261"/>
            <ac:picMk id="8" creationId="{A8984D7A-AC98-8592-74C5-01709CE00FC2}"/>
          </ac:picMkLst>
        </pc:picChg>
      </pc:sldChg>
      <pc:sldChg chg="del mod modShow">
        <pc:chgData name="Amanda Brandt" userId="e91c9f4b8d301d05" providerId="LiveId" clId="{64B2C280-BA18-4BDE-B343-CA05B2DF94A6}" dt="2024-11-13T19:48:27.253" v="839" actId="47"/>
        <pc:sldMkLst>
          <pc:docMk/>
          <pc:sldMk cId="119714150" sldId="262"/>
        </pc:sldMkLst>
      </pc:sldChg>
      <pc:sldChg chg="modSp del mod modShow">
        <pc:chgData name="Amanda Brandt" userId="e91c9f4b8d301d05" providerId="LiveId" clId="{64B2C280-BA18-4BDE-B343-CA05B2DF94A6}" dt="2024-11-13T19:48:27.820" v="840" actId="47"/>
        <pc:sldMkLst>
          <pc:docMk/>
          <pc:sldMk cId="4172507887" sldId="263"/>
        </pc:sldMkLst>
        <pc:spChg chg="mod">
          <ac:chgData name="Amanda Brandt" userId="e91c9f4b8d301d05" providerId="LiveId" clId="{64B2C280-BA18-4BDE-B343-CA05B2DF94A6}" dt="2024-11-13T19:17:28.965" v="833" actId="1076"/>
          <ac:spMkLst>
            <pc:docMk/>
            <pc:sldMk cId="4172507887" sldId="263"/>
            <ac:spMk id="2" creationId="{C67C0CA9-FB38-28BF-8925-0F565D494D14}"/>
          </ac:spMkLst>
        </pc:spChg>
        <pc:spChg chg="mod">
          <ac:chgData name="Amanda Brandt" userId="e91c9f4b8d301d05" providerId="LiveId" clId="{64B2C280-BA18-4BDE-B343-CA05B2DF94A6}" dt="2024-11-13T19:17:10.381" v="832" actId="113"/>
          <ac:spMkLst>
            <pc:docMk/>
            <pc:sldMk cId="4172507887" sldId="263"/>
            <ac:spMk id="3" creationId="{B994FB1E-BE15-CD9B-779F-5FD08A3948B7}"/>
          </ac:spMkLst>
        </pc:spChg>
      </pc:sldChg>
      <pc:sldChg chg="del">
        <pc:chgData name="Amanda Brandt" userId="e91c9f4b8d301d05" providerId="LiveId" clId="{64B2C280-BA18-4BDE-B343-CA05B2DF94A6}" dt="2024-11-13T17:55:33.196" v="696" actId="47"/>
        <pc:sldMkLst>
          <pc:docMk/>
          <pc:sldMk cId="1341181378" sldId="264"/>
        </pc:sldMkLst>
      </pc:sldChg>
      <pc:sldChg chg="modSp del mod modShow">
        <pc:chgData name="Amanda Brandt" userId="e91c9f4b8d301d05" providerId="LiveId" clId="{64B2C280-BA18-4BDE-B343-CA05B2DF94A6}" dt="2024-11-13T19:48:26.689" v="838" actId="47"/>
        <pc:sldMkLst>
          <pc:docMk/>
          <pc:sldMk cId="67043143" sldId="267"/>
        </pc:sldMkLst>
        <pc:spChg chg="mod">
          <ac:chgData name="Amanda Brandt" userId="e91c9f4b8d301d05" providerId="LiveId" clId="{64B2C280-BA18-4BDE-B343-CA05B2DF94A6}" dt="2024-11-13T15:40:07.234" v="132" actId="20577"/>
          <ac:spMkLst>
            <pc:docMk/>
            <pc:sldMk cId="67043143" sldId="267"/>
            <ac:spMk id="3" creationId="{83298FAF-EC1B-F36F-DECF-403297E53388}"/>
          </ac:spMkLst>
        </pc:spChg>
      </pc:sldChg>
      <pc:sldChg chg="del mod modShow">
        <pc:chgData name="Amanda Brandt" userId="e91c9f4b8d301d05" providerId="LiveId" clId="{64B2C280-BA18-4BDE-B343-CA05B2DF94A6}" dt="2024-11-13T19:48:25.584" v="836" actId="47"/>
        <pc:sldMkLst>
          <pc:docMk/>
          <pc:sldMk cId="281232521" sldId="268"/>
        </pc:sldMkLst>
      </pc:sldChg>
      <pc:sldChg chg="del mod modShow">
        <pc:chgData name="Amanda Brandt" userId="e91c9f4b8d301d05" providerId="LiveId" clId="{64B2C280-BA18-4BDE-B343-CA05B2DF94A6}" dt="2024-11-13T19:48:24.593" v="835" actId="47"/>
        <pc:sldMkLst>
          <pc:docMk/>
          <pc:sldMk cId="977372095" sldId="269"/>
        </pc:sldMkLst>
      </pc:sldChg>
      <pc:sldChg chg="ord">
        <pc:chgData name="Amanda Brandt" userId="e91c9f4b8d301d05" providerId="LiveId" clId="{64B2C280-BA18-4BDE-B343-CA05B2DF94A6}" dt="2024-11-13T17:54:21.725" v="655"/>
        <pc:sldMkLst>
          <pc:docMk/>
          <pc:sldMk cId="332297501" sldId="270"/>
        </pc:sldMkLst>
      </pc:sldChg>
      <pc:sldChg chg="modSp mod">
        <pc:chgData name="Amanda Brandt" userId="e91c9f4b8d301d05" providerId="LiveId" clId="{64B2C280-BA18-4BDE-B343-CA05B2DF94A6}" dt="2024-11-13T17:44:58.930" v="298" actId="5793"/>
        <pc:sldMkLst>
          <pc:docMk/>
          <pc:sldMk cId="2715314378" sldId="272"/>
        </pc:sldMkLst>
        <pc:spChg chg="mod">
          <ac:chgData name="Amanda Brandt" userId="e91c9f4b8d301d05" providerId="LiveId" clId="{64B2C280-BA18-4BDE-B343-CA05B2DF94A6}" dt="2024-11-13T17:44:58.930" v="298" actId="5793"/>
          <ac:spMkLst>
            <pc:docMk/>
            <pc:sldMk cId="2715314378" sldId="272"/>
            <ac:spMk id="4" creationId="{8FD47C97-84A9-40A4-B17F-87E510759778}"/>
          </ac:spMkLst>
        </pc:spChg>
      </pc:sldChg>
      <pc:sldChg chg="del mod modShow">
        <pc:chgData name="Amanda Brandt" userId="e91c9f4b8d301d05" providerId="LiveId" clId="{64B2C280-BA18-4BDE-B343-CA05B2DF94A6}" dt="2024-11-13T19:48:26.190" v="837" actId="47"/>
        <pc:sldMkLst>
          <pc:docMk/>
          <pc:sldMk cId="3388709129" sldId="273"/>
        </pc:sldMkLst>
      </pc:sldChg>
      <pc:sldChg chg="new del ord">
        <pc:chgData name="Amanda Brandt" userId="e91c9f4b8d301d05" providerId="LiveId" clId="{64B2C280-BA18-4BDE-B343-CA05B2DF94A6}" dt="2024-11-13T19:48:24.336" v="834" actId="47"/>
        <pc:sldMkLst>
          <pc:docMk/>
          <pc:sldMk cId="1687859481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CBB010-316B-4D6F-B93C-8A8223E86021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8555FE-23DA-471F-B187-242CFCB910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9260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8555FE-23DA-471F-B187-242CFCB910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0413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8555FE-23DA-471F-B187-242CFCB910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14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8555FE-23DA-471F-B187-242CFCB9105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683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DFDDA-F2ED-F5CC-F455-41A430734B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81CAD4-D3E9-0CD4-FBEE-91031CF067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80AF26-082D-7F71-77CF-867B1159F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9BB876-838D-1D23-533A-6DE42C3EC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39A89E-0128-D509-B06B-C36584053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30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B66C0-4562-AA44-4AC6-BDA5D5DF18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439474-CE5F-9757-E57B-A411C4034F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3DC1A2-751A-1365-D560-A770A8FB11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2A94B5-1D54-2D06-EC9D-17CD095B43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41F43-E241-C8FF-84C4-1347544FF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95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6641D1-D6EB-E993-5FD5-D749962B4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25114D4-855F-9CB0-D28D-AA450A8BD5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8BD142-720C-40A9-A7DB-44B7D183E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B703-8287-85A0-C991-A6530515D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F88505-3EBD-8241-7E32-DBA30A3B8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24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85D88-FAB8-12F7-AF9E-2142AB869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8AF02F-85EE-CD74-F0EE-91C93265C3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9D7F08-84A1-BA40-38A6-86B8FE15E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418454-8709-0E02-0B04-78773E49C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A58862-0176-AD89-2D1D-D465C5F30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96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3D9481-3030-88C7-E350-FFFF61808C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F58A39-C56B-CB67-948E-2EBA0A53DC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B60D3-5F31-9E8F-5F02-7BBB2E24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1D46DF-65C8-0BE0-AB3B-CD80866B8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7C0F9F-074A-9C61-9D4E-4365916F9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2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E69C4B-B7C3-D214-0C97-486277FEA8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5A604B-639A-A952-1F35-B7E8E2828D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FD43F7-0705-3D11-55D3-04106840C6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08A02F-76EC-8513-D1F8-6A91F67AC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702BE3-04DF-F334-AC7B-72F1F537E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A85D9F-AF5D-5995-19BB-CFF52A0790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8907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A318F-376C-D8CC-5A31-B8BCEC24C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02E7AE-BD2A-0051-2AFD-5B6B251E5C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4B5DB-9D0A-28F1-CE26-707812D233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680141-5885-DD89-B26D-96639FEE26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68C19A-15CE-B474-E06D-E7B68FF459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D6D92A-3C49-0EB0-4FD0-0367084EF8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BF3B6D6-C2DA-857E-1ED8-197133E2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163193-0785-A9C1-1CD4-5755D264B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591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F3B53-CA1C-28DF-020C-07ACC41D0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A51B23-E8F9-07DB-9697-573F741BD2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9A2EC4A-66E8-D9BA-5A04-811B3AB87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695EE6-E5EA-C2AC-4947-F348A98F2C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3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C3A4B41-D4B0-D181-A853-9AACAC5F3E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6A4562-D36B-79EF-B3A1-8E4ED7C78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A2BEB8-A294-CC5E-3222-A6C9A217A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714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17C147-2414-C6C6-0499-8BE165B7C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36C596-FFE4-1D84-4D4E-31E722711B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E7205A-E04D-2357-592E-1B90E50ADE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32C657-4AEA-9869-C604-C201FFF90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A02EC69-AA81-55B6-2D54-DD8C17E34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59220D-CCC4-0BB8-2288-4349145A4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63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A86AA5-D3A8-3479-8B7C-546A14AEA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9C4F09-8E8E-4116-D14C-4DB966B5FB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55BE3A-DDA0-5F0A-EC6E-5DB934F33E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A05F73-C324-A317-C3AA-4B380FF6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B561A9-9321-D624-85E1-51C0DAF1B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44FEA5-7686-89F7-F747-458536019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056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4E6A3FD-90BA-A7F8-6F61-C3D4FE2BB3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A7F257-BC1E-4665-4150-7CBF8EF1C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083FA-1B93-EE17-C07A-779120487E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71BD5F0-3355-4A7C-9E20-4639CD7CFDE6}" type="datetimeFigureOut">
              <a:rPr lang="en-US" smtClean="0"/>
              <a:t>11/13/2024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0EB881-7BAE-1CC7-3E95-9435CB3B4E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C84A63-3F95-3323-F9D8-936CBD76C7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F6EB7D-6A3B-49F1-9ABC-D5F5B982A5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7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roup of native american men&#10;&#10;Description automatically generated">
            <a:extLst>
              <a:ext uri="{FF2B5EF4-FFF2-40B4-BE49-F238E27FC236}">
                <a16:creationId xmlns:a16="http://schemas.microsoft.com/office/drawing/2014/main" id="{362B4B08-6778-E4A7-4EF3-DFA4CC794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1" r="12544"/>
          <a:stretch/>
        </p:blipFill>
        <p:spPr>
          <a:xfrm>
            <a:off x="2522358" y="10"/>
            <a:ext cx="9669642" cy="685799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D3B5A8-76FB-08C8-1918-E46D813C4C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0515" y="521713"/>
            <a:ext cx="3973385" cy="4577610"/>
          </a:xfrm>
          <a:noFill/>
        </p:spPr>
        <p:txBody>
          <a:bodyPr>
            <a:normAutofit/>
          </a:bodyPr>
          <a:lstStyle/>
          <a:p>
            <a:pPr algn="l"/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MHA Program Development Model: </a:t>
            </a:r>
            <a:b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</a:br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Improving Tribal Health &amp; </a:t>
            </a:r>
            <a:b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</a:br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Economic </a:t>
            </a:r>
            <a:b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</a:br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Well-being </a:t>
            </a:r>
            <a:b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</a:br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Using </a:t>
            </a:r>
            <a:b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</a:br>
            <a:r>
              <a:rPr lang="en-US" sz="3600" b="0" i="0" dirty="0"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Drones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BEDBF4-38A7-AACF-D35D-828D4C7DC5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6854" y="4993872"/>
            <a:ext cx="3973386" cy="1485319"/>
          </a:xfrm>
          <a:noFill/>
        </p:spPr>
        <p:txBody>
          <a:bodyPr>
            <a:normAutofit/>
          </a:bodyPr>
          <a:lstStyle/>
          <a:p>
            <a:pPr algn="l"/>
            <a:endParaRPr lang="en-US" dirty="0"/>
          </a:p>
          <a:p>
            <a:pPr algn="l"/>
            <a:r>
              <a:rPr lang="en-US" dirty="0"/>
              <a:t>RIAS Advisory Board Update 14 November 2024</a:t>
            </a:r>
          </a:p>
        </p:txBody>
      </p:sp>
    </p:spTree>
    <p:extLst>
      <p:ext uri="{BB962C8B-B14F-4D97-AF65-F5344CB8AC3E}">
        <p14:creationId xmlns:p14="http://schemas.microsoft.com/office/powerpoint/2010/main" val="312097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53F4773-11D6-54EE-F005-B910174292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3993" b="2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3767A20-0E6F-8739-4556-D1D43D9FD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3358" y="69886"/>
            <a:ext cx="3822189" cy="85621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/>
              <a:t>Overview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438DA906-E927-D087-7B6F-1053B44C6D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199" y="926096"/>
            <a:ext cx="4594439" cy="586201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Autofit/>
          </a:bodyPr>
          <a:lstStyle/>
          <a:p>
            <a:pPr marL="285750" indent="-285750" algn="l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The MHA Nation Drones Planning and Protocol Development project uses drones to deliver life-saving medication to the Mandan, Hidatsa, and Arikara Nation.</a:t>
            </a:r>
          </a:p>
          <a:p>
            <a:pPr marL="285750" indent="-285750" algn="l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Efforts began on August 15, 2023, from DOT funded SMART Grant with partners from the University of North Dakota, NHS College, </a:t>
            </a:r>
            <a:r>
              <a:rPr kumimoji="0" lang="en-US" altLang="en-US" b="0" i="0" u="none" strike="noStrike" cap="none" normalizeH="0" baseline="0" dirty="0">
                <a:ln>
                  <a:noFill/>
                </a:ln>
                <a:effectLst/>
              </a:rPr>
              <a:t>Northern Plains UAS Test Site, Airspace Link, Valkyrie/Matador UAS Logistics, and Thales. 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and others.</a:t>
            </a:r>
          </a:p>
          <a:p>
            <a:pPr marL="285750" indent="-285750" algn="l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The project aims to create a scalable plan for using drones to serve underserved rural populations and improve access to medical care.</a:t>
            </a:r>
          </a:p>
          <a:p>
            <a:pPr marL="285750" indent="-285750" algn="l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111111"/>
                </a:solidFill>
                <a:latin typeface="-apple-system"/>
              </a:rPr>
              <a:t>I</a:t>
            </a:r>
            <a:r>
              <a:rPr lang="en-US" b="0" i="0" dirty="0">
                <a:solidFill>
                  <a:srgbClr val="111111"/>
                </a:solidFill>
                <a:effectLst/>
                <a:latin typeface="-apple-system"/>
              </a:rPr>
              <a:t>t addresses transportation barriers from 1950s flooding by the U.S. Army Corps of Engineers, which left the MHA Nation connected by a single bridge.</a:t>
            </a:r>
          </a:p>
        </p:txBody>
      </p:sp>
    </p:spTree>
    <p:extLst>
      <p:ext uri="{BB962C8B-B14F-4D97-AF65-F5344CB8AC3E}">
        <p14:creationId xmlns:p14="http://schemas.microsoft.com/office/powerpoint/2010/main" val="3446215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A2679492-7988-4050-9056-5424444524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7B939E7-590A-CDA0-82C5-4DCBA67E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4414" y="124177"/>
            <a:ext cx="5581747" cy="68763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/>
              <a:t>Goals of the SMART Grant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091B163-7D61-4891-ABCF-5C13D9C41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EFD555FA-2977-E2D5-5798-432C10325E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0100" r="-2" b="-2"/>
          <a:stretch/>
        </p:blipFill>
        <p:spPr>
          <a:xfrm>
            <a:off x="279143" y="299509"/>
            <a:ext cx="5221625" cy="6258983"/>
          </a:xfrm>
          <a:prstGeom prst="rect">
            <a:avLst/>
          </a:prstGeom>
        </p:spPr>
      </p:pic>
      <p:sp>
        <p:nvSpPr>
          <p:cNvPr id="3" name="Rectangle 1">
            <a:extLst>
              <a:ext uri="{FF2B5EF4-FFF2-40B4-BE49-F238E27FC236}">
                <a16:creationId xmlns:a16="http://schemas.microsoft.com/office/drawing/2014/main" id="{8C93425D-053E-EB27-AD20-CB0B097747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4542" y="771684"/>
            <a:ext cx="4995781" cy="616009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kumimoji="0" lang="en-US" altLang="en-US" sz="1100" b="0" i="0" u="none" strike="noStrike" cap="none" normalizeH="0" baseline="0" dirty="0">
              <a:ln>
                <a:noFill/>
              </a:ln>
              <a:solidFill>
                <a:schemeClr val="tx1">
                  <a:alpha val="80000"/>
                </a:schemeClr>
              </a:solidFill>
              <a:effectLst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49DA8F6-BCC1-4447-B54C-57856834B9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E29FB74-DDD9-875B-0A0F-F06A1E7F4865}"/>
              </a:ext>
            </a:extLst>
          </p:cNvPr>
          <p:cNvSpPr txBox="1"/>
          <p:nvPr/>
        </p:nvSpPr>
        <p:spPr>
          <a:xfrm>
            <a:off x="5984542" y="941616"/>
            <a:ext cx="5389036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Team Development and Community Engagement: </a:t>
            </a:r>
            <a:r>
              <a:rPr lang="en-US" dirty="0"/>
              <a:t>Form a team with expertise in autonomous systems and community engagement to support government-to-government efforts.</a:t>
            </a:r>
          </a:p>
          <a:p>
            <a:endParaRPr lang="en-US" dirty="0"/>
          </a:p>
          <a:p>
            <a:r>
              <a:rPr lang="en-US" b="1" dirty="0"/>
              <a:t>Support Tribal Sovereignty</a:t>
            </a:r>
            <a:r>
              <a:rPr lang="en-US" dirty="0"/>
              <a:t>:  Build a sustainable foundation for advanced UAS operations, reinforcing Tribal sovereignty.</a:t>
            </a:r>
          </a:p>
          <a:p>
            <a:endParaRPr lang="en-US" dirty="0"/>
          </a:p>
          <a:p>
            <a:r>
              <a:rPr lang="en-US" b="1" dirty="0"/>
              <a:t>Establish BVLOS Capabilities</a:t>
            </a:r>
            <a:r>
              <a:rPr lang="en-US" dirty="0"/>
              <a:t>: Develop Beyond Visual Line of Sight (BVLOS) capabilities for UASs to provide economic, environmental, and equitable benefits, and improve access to critical medical supplies.</a:t>
            </a:r>
          </a:p>
          <a:p>
            <a:endParaRPr lang="en-US" dirty="0"/>
          </a:p>
          <a:p>
            <a:r>
              <a:rPr lang="en-US" b="1" dirty="0"/>
              <a:t>Stage1</a:t>
            </a:r>
            <a:r>
              <a:rPr lang="en-US" dirty="0"/>
              <a:t>: Identify use cases, form partnerships, and determine necessary infrastructure for BVLOS operations, creating a scalable UAS transportation network.</a:t>
            </a:r>
          </a:p>
        </p:txBody>
      </p:sp>
    </p:spTree>
    <p:extLst>
      <p:ext uri="{BB962C8B-B14F-4D97-AF65-F5344CB8AC3E}">
        <p14:creationId xmlns:p14="http://schemas.microsoft.com/office/powerpoint/2010/main" val="2693888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08BC803E-13F3-4DAB-B17C-BEB0076164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D85F1B-3302-4DB9-81B1-038ADCE4DE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"/>
            <a:ext cx="12191999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5ED091-D6D0-8549-27B0-0BA1C67C79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559" y="-36684"/>
            <a:ext cx="3727604" cy="92418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Case Study</a:t>
            </a:r>
            <a:endParaRPr lang="en-US" sz="3600" kern="12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47C97-84A9-40A4-B17F-87E510759778}"/>
              </a:ext>
            </a:extLst>
          </p:cNvPr>
          <p:cNvSpPr txBox="1"/>
          <p:nvPr/>
        </p:nvSpPr>
        <p:spPr>
          <a:xfrm>
            <a:off x="137559" y="924183"/>
            <a:ext cx="5141277" cy="200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R="0" lvl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r>
              <a:rPr kumimoji="0" lang="en-US" altLang="en-US" sz="1600" b="1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Critical Use Case Implementation</a:t>
            </a: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: Focus on the delivery of medical supplies between Elbowoods Memorial Health Center and Twin Buttes, ND clinics.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This reduces travel time by 75% per round trip (3.5 hours) for Tribal members, leading to a healthier and more productive population, along with ensuring reliable delivery despite adverse weather conditions.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R="0" lvl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E7220D-E73A-2C6F-57D0-790E7CBA1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11494"/>
            <a:ext cx="6310396" cy="39831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C432E4-3B8B-660F-1B20-AE6ACC7F28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611" y="2873626"/>
            <a:ext cx="6545554" cy="402105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F052440-1F2E-61BC-FA42-C905EB049A3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1037" b="484"/>
          <a:stretch/>
        </p:blipFill>
        <p:spPr>
          <a:xfrm>
            <a:off x="5693612" y="41154"/>
            <a:ext cx="6304448" cy="3291077"/>
          </a:xfrm>
          <a:custGeom>
            <a:avLst/>
            <a:gdLst/>
            <a:ahLst/>
            <a:cxnLst/>
            <a:rect l="l" t="t" r="r" b="b"/>
            <a:pathLst>
              <a:path w="6096000" h="3182272">
                <a:moveTo>
                  <a:pt x="0" y="0"/>
                </a:moveTo>
                <a:lnTo>
                  <a:pt x="6096000" y="0"/>
                </a:lnTo>
                <a:lnTo>
                  <a:pt x="6096000" y="2977881"/>
                </a:lnTo>
                <a:lnTo>
                  <a:pt x="6089100" y="2979305"/>
                </a:lnTo>
                <a:cubicBezTo>
                  <a:pt x="6033641" y="2989882"/>
                  <a:pt x="5988719" y="2996128"/>
                  <a:pt x="5963104" y="2993636"/>
                </a:cubicBezTo>
                <a:cubicBezTo>
                  <a:pt x="5792949" y="3029182"/>
                  <a:pt x="5730547" y="3002240"/>
                  <a:pt x="5622676" y="2993454"/>
                </a:cubicBezTo>
                <a:cubicBezTo>
                  <a:pt x="5358705" y="2975083"/>
                  <a:pt x="5242862" y="2994654"/>
                  <a:pt x="5115732" y="2989671"/>
                </a:cubicBezTo>
                <a:cubicBezTo>
                  <a:pt x="4988602" y="2984687"/>
                  <a:pt x="5029567" y="2975639"/>
                  <a:pt x="4859897" y="2963549"/>
                </a:cubicBezTo>
                <a:lnTo>
                  <a:pt x="4391870" y="2926580"/>
                </a:lnTo>
                <a:cubicBezTo>
                  <a:pt x="4327296" y="2956949"/>
                  <a:pt x="4071930" y="2902434"/>
                  <a:pt x="4051327" y="2902384"/>
                </a:cubicBezTo>
                <a:cubicBezTo>
                  <a:pt x="3968352" y="2908170"/>
                  <a:pt x="3882315" y="2886803"/>
                  <a:pt x="3767876" y="2899218"/>
                </a:cubicBezTo>
                <a:cubicBezTo>
                  <a:pt x="3761563" y="2910695"/>
                  <a:pt x="3759706" y="2886579"/>
                  <a:pt x="3607318" y="2887826"/>
                </a:cubicBezTo>
                <a:cubicBezTo>
                  <a:pt x="3517854" y="2911862"/>
                  <a:pt x="3239059" y="2908898"/>
                  <a:pt x="3200813" y="2916134"/>
                </a:cubicBezTo>
                <a:cubicBezTo>
                  <a:pt x="3125330" y="2921689"/>
                  <a:pt x="3104585" y="2900825"/>
                  <a:pt x="3048226" y="2903616"/>
                </a:cubicBezTo>
                <a:cubicBezTo>
                  <a:pt x="3047198" y="2905512"/>
                  <a:pt x="2972947" y="2922104"/>
                  <a:pt x="2930185" y="2925795"/>
                </a:cubicBezTo>
                <a:cubicBezTo>
                  <a:pt x="2887423" y="2929486"/>
                  <a:pt x="2826842" y="2932273"/>
                  <a:pt x="2791651" y="2925762"/>
                </a:cubicBezTo>
                <a:cubicBezTo>
                  <a:pt x="2641026" y="2907373"/>
                  <a:pt x="2577392" y="2897262"/>
                  <a:pt x="2468125" y="2897565"/>
                </a:cubicBezTo>
                <a:cubicBezTo>
                  <a:pt x="2347953" y="2900676"/>
                  <a:pt x="2483169" y="2941985"/>
                  <a:pt x="2308652" y="2926146"/>
                </a:cubicBezTo>
                <a:cubicBezTo>
                  <a:pt x="2305401" y="2936895"/>
                  <a:pt x="2265130" y="2921533"/>
                  <a:pt x="2228153" y="2918475"/>
                </a:cubicBezTo>
                <a:cubicBezTo>
                  <a:pt x="2170686" y="2920724"/>
                  <a:pt x="2206286" y="2945386"/>
                  <a:pt x="2130469" y="2933502"/>
                </a:cubicBezTo>
                <a:lnTo>
                  <a:pt x="2051835" y="2955169"/>
                </a:lnTo>
                <a:cubicBezTo>
                  <a:pt x="2052153" y="2950872"/>
                  <a:pt x="1934201" y="3004193"/>
                  <a:pt x="1910793" y="3004946"/>
                </a:cubicBezTo>
                <a:lnTo>
                  <a:pt x="1758332" y="3027886"/>
                </a:lnTo>
                <a:cubicBezTo>
                  <a:pt x="1709235" y="3044665"/>
                  <a:pt x="1700383" y="3043257"/>
                  <a:pt x="1649704" y="3051307"/>
                </a:cubicBezTo>
                <a:cubicBezTo>
                  <a:pt x="1599024" y="3059359"/>
                  <a:pt x="1520412" y="3098900"/>
                  <a:pt x="1454257" y="3076192"/>
                </a:cubicBezTo>
                <a:cubicBezTo>
                  <a:pt x="1407884" y="3090545"/>
                  <a:pt x="1414359" y="3062092"/>
                  <a:pt x="1323176" y="3081187"/>
                </a:cubicBezTo>
                <a:cubicBezTo>
                  <a:pt x="1269270" y="3084300"/>
                  <a:pt x="1246499" y="3082073"/>
                  <a:pt x="1231798" y="3083652"/>
                </a:cubicBezTo>
                <a:lnTo>
                  <a:pt x="1128386" y="3096270"/>
                </a:lnTo>
                <a:lnTo>
                  <a:pt x="1087572" y="3101257"/>
                </a:lnTo>
                <a:lnTo>
                  <a:pt x="1075937" y="3104255"/>
                </a:lnTo>
                <a:lnTo>
                  <a:pt x="992872" y="3105385"/>
                </a:lnTo>
                <a:cubicBezTo>
                  <a:pt x="955021" y="3105296"/>
                  <a:pt x="904630" y="3125038"/>
                  <a:pt x="891882" y="3122691"/>
                </a:cubicBezTo>
                <a:cubicBezTo>
                  <a:pt x="784087" y="3112356"/>
                  <a:pt x="829281" y="3133000"/>
                  <a:pt x="715888" y="3127380"/>
                </a:cubicBezTo>
                <a:cubicBezTo>
                  <a:pt x="637116" y="3116268"/>
                  <a:pt x="537472" y="3131012"/>
                  <a:pt x="399964" y="3152096"/>
                </a:cubicBezTo>
                <a:lnTo>
                  <a:pt x="310170" y="3146040"/>
                </a:lnTo>
                <a:lnTo>
                  <a:pt x="251771" y="3165636"/>
                </a:lnTo>
                <a:cubicBezTo>
                  <a:pt x="208442" y="3181313"/>
                  <a:pt x="136178" y="3149360"/>
                  <a:pt x="104780" y="3166182"/>
                </a:cubicBezTo>
                <a:cubicBezTo>
                  <a:pt x="55782" y="3185117"/>
                  <a:pt x="29223" y="3184417"/>
                  <a:pt x="8274" y="3178809"/>
                </a:cubicBezTo>
                <a:lnTo>
                  <a:pt x="0" y="317591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153143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9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1758EE-624B-88F6-F88D-860BF9F348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870" r="13" b="-1"/>
          <a:stretch/>
        </p:blipFill>
        <p:spPr>
          <a:xfrm>
            <a:off x="2761763" y="84386"/>
            <a:ext cx="9669642" cy="6857990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390263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0891D65-0FB9-6F9D-9624-A5D613353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505" y="101469"/>
            <a:ext cx="7077250" cy="818546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4000" dirty="0"/>
              <a:t>Leading Edge and Emerging Trends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C6AF4BB-9483-CD1B-D81F-1BE27E3B6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455" y="595118"/>
            <a:ext cx="5009570" cy="583652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Ctr="0" compatLnSpc="1">
            <a:prstTxWarp prst="textNoShape">
              <a:avLst/>
            </a:prstTxWarp>
            <a:noAutofit/>
          </a:bodyPr>
          <a:lstStyle/>
          <a:p>
            <a:pPr marR="0" lvl="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</a:pPr>
            <a:endParaRPr kumimoji="0" lang="en-US" altLang="en-US" sz="16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7C39551-BAE5-9AD2-D363-E2F91E4B8D76}"/>
              </a:ext>
            </a:extLst>
          </p:cNvPr>
          <p:cNvSpPr txBox="1"/>
          <p:nvPr/>
        </p:nvSpPr>
        <p:spPr>
          <a:xfrm>
            <a:off x="150405" y="920015"/>
            <a:ext cx="4281055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Comprehensive Plan</a:t>
            </a:r>
            <a:r>
              <a:rPr lang="en-US" sz="1600" dirty="0"/>
              <a:t>: MHA Nation is developing a technical solution to geographical challenges using automation, sensors, systems integration, and innovative aviation technologies.</a:t>
            </a:r>
          </a:p>
          <a:p>
            <a:endParaRPr lang="en-US" sz="1600" dirty="0"/>
          </a:p>
          <a:p>
            <a:r>
              <a:rPr lang="en-US" sz="1600" b="1" dirty="0"/>
              <a:t>Proposed System Components</a:t>
            </a:r>
            <a:r>
              <a:rPr lang="en-US" sz="1600" dirty="0"/>
              <a:t>: The system includes a UAS platform, Ground-Based Radar Network, radio communication system, user interface software for BVLOS operations, and packaging/payload systems.</a:t>
            </a:r>
          </a:p>
          <a:p>
            <a:endParaRPr lang="en-US" sz="1600" dirty="0"/>
          </a:p>
          <a:p>
            <a:r>
              <a:rPr lang="en-US" sz="1600" b="1" dirty="0"/>
              <a:t>Stage 1 Focus</a:t>
            </a:r>
            <a:r>
              <a:rPr lang="en-US" sz="1600" dirty="0"/>
              <a:t>: Identify use cases, form partnerships, and determine infrastructure for BVLOS operations, creating a scalable system blueprint with a proof-of-concept flight.</a:t>
            </a:r>
          </a:p>
          <a:p>
            <a:endParaRPr lang="en-US" sz="1600" dirty="0"/>
          </a:p>
          <a:p>
            <a:r>
              <a:rPr lang="en-US" sz="1600" b="1" dirty="0"/>
              <a:t>Stage 2 Focus</a:t>
            </a:r>
            <a:r>
              <a:rPr lang="en-US" sz="1600" dirty="0"/>
              <a:t>: Scale up technology by installing infrastructure and operating commercial flights, focusing on system integration, airspace monitoring, and data collection for first responders and medical operations.</a:t>
            </a:r>
          </a:p>
        </p:txBody>
      </p:sp>
    </p:spTree>
    <p:extLst>
      <p:ext uri="{BB962C8B-B14F-4D97-AF65-F5344CB8AC3E}">
        <p14:creationId xmlns:p14="http://schemas.microsoft.com/office/powerpoint/2010/main" val="4083317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F6D87-57E4-3EA6-9E14-C1DE7B426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68694"/>
            <a:ext cx="10515600" cy="1275198"/>
          </a:xfrm>
        </p:spPr>
        <p:txBody>
          <a:bodyPr>
            <a:normAutofit/>
          </a:bodyPr>
          <a:lstStyle/>
          <a:p>
            <a:r>
              <a:rPr lang="en-US" sz="3600" dirty="0"/>
              <a:t>Projected Outcomes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8984D7A-AC98-8592-74C5-01709CE00F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944" y="1207066"/>
            <a:ext cx="7850755" cy="472015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5A9C8EB-3F5A-FDD3-3362-0BF453F1A400}"/>
              </a:ext>
            </a:extLst>
          </p:cNvPr>
          <p:cNvSpPr txBox="1"/>
          <p:nvPr/>
        </p:nvSpPr>
        <p:spPr>
          <a:xfrm>
            <a:off x="211282" y="1443484"/>
            <a:ext cx="308263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Advanced Infrastructure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Enhanced Transportation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Equitable Access to Critical Resources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Environmental Benefits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Community Engagement</a:t>
            </a:r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 Comprehensive Transportation Network</a:t>
            </a:r>
          </a:p>
          <a:p>
            <a:r>
              <a:rPr lang="en-US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Workforce Development</a:t>
            </a:r>
          </a:p>
        </p:txBody>
      </p:sp>
    </p:spTree>
    <p:extLst>
      <p:ext uri="{BB962C8B-B14F-4D97-AF65-F5344CB8AC3E}">
        <p14:creationId xmlns:p14="http://schemas.microsoft.com/office/powerpoint/2010/main" val="21044381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11FDDDE-762E-095E-81F0-6ACF18CFF87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alphaModFix amt="35000"/>
          </a:blip>
          <a:srcRect b="3846"/>
          <a:stretch/>
        </p:blipFill>
        <p:spPr>
          <a:xfrm>
            <a:off x="19" y="11"/>
            <a:ext cx="12191981" cy="685798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84F19F-8836-4041-46CA-A480D38D5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577" y="1864658"/>
            <a:ext cx="3064435" cy="106913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Conclusion</a:t>
            </a:r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15D53BBF-D893-86B3-AC88-4CF3654647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577" y="3018214"/>
            <a:ext cx="5366041" cy="37553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n-US" altLang="en-US" sz="2000" b="1" i="0" u="none" strike="noStrike" cap="none" normalizeH="0" baseline="0" dirty="0">
                <a:ln>
                  <a:noFill/>
                </a:ln>
                <a:effectLst/>
              </a:rPr>
              <a:t>The project has effectively supported workforce development and addressed community needs, laying a strong foundation for future advancements in Tribal health and economic well-being utilizing drones.</a:t>
            </a:r>
            <a:endParaRPr lang="en-US" altLang="en-US" sz="2000" b="1" dirty="0"/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endParaRPr lang="en-US" altLang="en-US" sz="2000" b="1" dirty="0"/>
          </a:p>
          <a:p>
            <a:pPr marL="0" marR="0" lvl="0" indent="-228600" fontAlgn="base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n-US" altLang="en-US" sz="2000" b="1" dirty="0"/>
              <a:t>Continued success</a:t>
            </a:r>
            <a:r>
              <a:rPr kumimoji="0" lang="en-US" altLang="en-US" sz="2000" b="1" i="0" u="none" strike="noStrike" cap="none" normalizeH="0" baseline="0" dirty="0">
                <a:ln>
                  <a:noFill/>
                </a:ln>
                <a:effectLst/>
              </a:rPr>
              <a:t> hinges on a shared commitment to addressing transportation barriers and leveraging technology for the benefit of the community, making follow-through critical.</a:t>
            </a:r>
          </a:p>
        </p:txBody>
      </p:sp>
    </p:spTree>
    <p:extLst>
      <p:ext uri="{BB962C8B-B14F-4D97-AF65-F5344CB8AC3E}">
        <p14:creationId xmlns:p14="http://schemas.microsoft.com/office/powerpoint/2010/main" val="3322975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595B36E21B1446BEF02EDF6A5CCE80" ma:contentTypeVersion="16" ma:contentTypeDescription="Create a new document." ma:contentTypeScope="" ma:versionID="cb3f038269a04c3b2e92b0c01195ebc2">
  <xsd:schema xmlns:xsd="http://www.w3.org/2001/XMLSchema" xmlns:xs="http://www.w3.org/2001/XMLSchema" xmlns:p="http://schemas.microsoft.com/office/2006/metadata/properties" xmlns:ns2="ccac55a5-58e7-4cfd-80ed-2691a1bce1d6" xmlns:ns3="2375ba19-772d-4d13-94f5-7dbbc4c4ecf9" targetNamespace="http://schemas.microsoft.com/office/2006/metadata/properties" ma:root="true" ma:fieldsID="4f0a95fd0c9091c32ffa05e97010d4ef" ns2:_="" ns3:_="">
    <xsd:import namespace="ccac55a5-58e7-4cfd-80ed-2691a1bce1d6"/>
    <xsd:import namespace="2375ba19-772d-4d13-94f5-7dbbc4c4e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ProgramManagmentTimelin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c55a5-58e7-4cfd-80ed-2691a1bce1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286ec34-a2ae-4ac6-b6b4-0b3167cce8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ProgramManagmentTimeline" ma:index="21" nillable="true" ma:displayName="Program Managment Timeline" ma:format="Dropdown" ma:internalName="ProgramManagmentTimeline">
      <xsd:simpleType>
        <xsd:restriction base="dms:Text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75ba19-772d-4d13-94f5-7dbbc4c4e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5060e82-c821-4056-90ef-600aab9d78e6}" ma:internalName="TaxCatchAll" ma:showField="CatchAllData" ma:web="2375ba19-772d-4d13-94f5-7dbbc4c4e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375ba19-772d-4d13-94f5-7dbbc4c4ecf9" xsi:nil="true"/>
    <lcf76f155ced4ddcb4097134ff3c332f xmlns="ccac55a5-58e7-4cfd-80ed-2691a1bce1d6">
      <Terms xmlns="http://schemas.microsoft.com/office/infopath/2007/PartnerControls"/>
    </lcf76f155ced4ddcb4097134ff3c332f>
    <ProgramManagmentTimeline xmlns="ccac55a5-58e7-4cfd-80ed-2691a1bce1d6" xsi:nil="true"/>
  </documentManagement>
</p:properties>
</file>

<file path=customXml/itemProps1.xml><?xml version="1.0" encoding="utf-8"?>
<ds:datastoreItem xmlns:ds="http://schemas.openxmlformats.org/officeDocument/2006/customXml" ds:itemID="{80D052D0-C97A-48AF-B281-3A231371E1B2}"/>
</file>

<file path=customXml/itemProps2.xml><?xml version="1.0" encoding="utf-8"?>
<ds:datastoreItem xmlns:ds="http://schemas.openxmlformats.org/officeDocument/2006/customXml" ds:itemID="{79D5FD38-0C8F-4A32-BF79-7FD6A52355BA}"/>
</file>

<file path=customXml/itemProps3.xml><?xml version="1.0" encoding="utf-8"?>
<ds:datastoreItem xmlns:ds="http://schemas.openxmlformats.org/officeDocument/2006/customXml" ds:itemID="{9E625468-DD5A-4F8F-8609-39E0428B0AFE}"/>
</file>

<file path=docProps/app.xml><?xml version="1.0" encoding="utf-8"?>
<Properties xmlns="http://schemas.openxmlformats.org/officeDocument/2006/extended-properties" xmlns:vt="http://schemas.openxmlformats.org/officeDocument/2006/docPropsVTypes">
  <TotalTime>1443</TotalTime>
  <Words>519</Words>
  <Application>Microsoft Office PowerPoint</Application>
  <PresentationFormat>Widescreen</PresentationFormat>
  <Paragraphs>48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-apple-system</vt:lpstr>
      <vt:lpstr>Aptos</vt:lpstr>
      <vt:lpstr>Aptos Display</vt:lpstr>
      <vt:lpstr>Arial</vt:lpstr>
      <vt:lpstr>Times New Roman</vt:lpstr>
      <vt:lpstr>Office Theme</vt:lpstr>
      <vt:lpstr>MHA Program Development Model:  Improving Tribal Health &amp;  Economic  Well-being  Using  Drones</vt:lpstr>
      <vt:lpstr>Overview</vt:lpstr>
      <vt:lpstr>Goals of the SMART Grant</vt:lpstr>
      <vt:lpstr>Case Study</vt:lpstr>
      <vt:lpstr>Leading Edge and Emerging Trends</vt:lpstr>
      <vt:lpstr>Projected Outcomes 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Amanda Brandt</dc:creator>
  <cp:lastModifiedBy>Amanda Brandt</cp:lastModifiedBy>
  <cp:revision>2</cp:revision>
  <dcterms:created xsi:type="dcterms:W3CDTF">2024-08-27T15:57:54Z</dcterms:created>
  <dcterms:modified xsi:type="dcterms:W3CDTF">2024-11-13T19:48:33Z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0x010100C2595B36E21B1446BEF02EDF6A5CCE80</vt:lpwstr>
  </property>
</Properties>
</file>